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79" d="100"/>
          <a:sy n="79" d="100"/>
        </p:scale>
        <p:origin x="274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46BE5C-09BB-4C9E-9FBF-CE49DE564F61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8F42B-F589-4288-A3BC-0AF6B4635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736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notice here that (GDP per Capita, Social Support, Healthy Life Expectancy) has the highest correlation with the Happiness Score.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F42B-F589-4288-A3BC-0AF6B46352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396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F42B-F589-4288-A3BC-0AF6B46352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5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644377"/>
      </p:ext>
    </p:extLst>
  </p:cSld>
  <p:clrMapOvr>
    <a:masterClrMapping/>
  </p:clrMapOvr>
  <p:transition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189787"/>
      </p:ext>
    </p:extLst>
  </p:cSld>
  <p:clrMapOvr>
    <a:masterClrMapping/>
  </p:clrMapOvr>
  <p:transition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5764384"/>
      </p:ext>
    </p:extLst>
  </p:cSld>
  <p:clrMapOvr>
    <a:masterClrMapping/>
  </p:clrMapOvr>
  <p:transition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505280"/>
      </p:ext>
    </p:extLst>
  </p:cSld>
  <p:clrMapOvr>
    <a:masterClrMapping/>
  </p:clrMapOvr>
  <p:transition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0320080"/>
      </p:ext>
    </p:extLst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3747478"/>
      </p:ext>
    </p:extLst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7840092"/>
      </p:ext>
    </p:extLst>
  </p:cSld>
  <p:clrMapOvr>
    <a:masterClrMapping/>
  </p:clrMapOvr>
  <p:transition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4550411"/>
      </p:ext>
    </p:extLst>
  </p:cSld>
  <p:clrMapOvr>
    <a:masterClrMapping/>
  </p:clrMapOvr>
  <p:transition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0987600"/>
      </p:ext>
    </p:extLst>
  </p:cSld>
  <p:clrMapOvr>
    <a:masterClrMapping/>
  </p:clrMapOvr>
  <p:transition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4932729"/>
      </p:ext>
    </p:extLst>
  </p:cSld>
  <p:clrMapOvr>
    <a:masterClrMapping/>
  </p:clrMapOvr>
  <p:transition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001302"/>
      </p:ext>
    </p:extLst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6/28/2024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45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57" r:id="rId6"/>
    <p:sldLayoutId id="2147483853" r:id="rId7"/>
    <p:sldLayoutId id="2147483854" r:id="rId8"/>
    <p:sldLayoutId id="2147483855" r:id="rId9"/>
    <p:sldLayoutId id="2147483856" r:id="rId10"/>
    <p:sldLayoutId id="2147483858" r:id="rId11"/>
  </p:sldLayoutIdLst>
  <p:transition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3bdo-3laa1" TargetMode="External"/><Relationship Id="rId2" Type="http://schemas.openxmlformats.org/officeDocument/2006/relationships/hyperlink" Target="mailto:3bdo3laa1@gmail.com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PromptCloudHQ/world-happiness-report-2019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A1D7EC86-7CB9-431D-8AC3-8AAF0440B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D4B9777F-B610-419B-9193-80306388F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!!Arc">
            <a:extLst>
              <a:ext uri="{FF2B5EF4-FFF2-40B4-BE49-F238E27FC236}">
                <a16:creationId xmlns:a16="http://schemas.microsoft.com/office/drawing/2014/main" id="{311F016A-A753-449B-9EA6-322199B71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1108520" y="775849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D8E34-FB1D-8EB8-3AA9-07F1A3D6A9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0742" y="1124988"/>
            <a:ext cx="4425962" cy="2387600"/>
          </a:xfrm>
        </p:spPr>
        <p:txBody>
          <a:bodyPr>
            <a:normAutofit/>
          </a:bodyPr>
          <a:lstStyle/>
          <a:p>
            <a:pPr algn="l"/>
            <a:r>
              <a:rPr lang="en-US" sz="5100"/>
              <a:t>Exploring Global Happiness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B38032-69FC-621F-58B7-443D154C6D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0742" y="3633691"/>
            <a:ext cx="4425962" cy="165576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From the 2019 Happiness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F24154-E6B3-040C-59A1-6E3F2F2160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96" b="24868"/>
          <a:stretch/>
        </p:blipFill>
        <p:spPr>
          <a:xfrm>
            <a:off x="5946018" y="-1"/>
            <a:ext cx="6245981" cy="6858001"/>
          </a:xfrm>
          <a:custGeom>
            <a:avLst/>
            <a:gdLst/>
            <a:ahLst/>
            <a:cxnLst/>
            <a:rect l="l" t="t" r="r" b="b"/>
            <a:pathLst>
              <a:path w="6458232" h="6858001">
                <a:moveTo>
                  <a:pt x="2209000" y="0"/>
                </a:moveTo>
                <a:lnTo>
                  <a:pt x="6458232" y="0"/>
                </a:lnTo>
                <a:lnTo>
                  <a:pt x="6458232" y="6858001"/>
                </a:lnTo>
                <a:lnTo>
                  <a:pt x="651045" y="6858001"/>
                </a:lnTo>
                <a:lnTo>
                  <a:pt x="635146" y="6830200"/>
                </a:lnTo>
                <a:cubicBezTo>
                  <a:pt x="230085" y="6080469"/>
                  <a:pt x="0" y="5221296"/>
                  <a:pt x="0" y="4308089"/>
                </a:cubicBezTo>
                <a:cubicBezTo>
                  <a:pt x="0" y="2572997"/>
                  <a:pt x="830606" y="1032965"/>
                  <a:pt x="2113832" y="68046"/>
                </a:cubicBezTo>
                <a:close/>
              </a:path>
            </a:pathLst>
          </a:custGeom>
        </p:spPr>
      </p:pic>
      <p:sp>
        <p:nvSpPr>
          <p:cNvPr id="48" name="!!Rectangle">
            <a:extLst>
              <a:ext uri="{FF2B5EF4-FFF2-40B4-BE49-F238E27FC236}">
                <a16:creationId xmlns:a16="http://schemas.microsoft.com/office/drawing/2014/main" id="{95106A28-883A-4993-BF9E-C403B81A8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94269" y="4274457"/>
            <a:ext cx="825256" cy="825256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!!Oval">
            <a:extLst>
              <a:ext uri="{FF2B5EF4-FFF2-40B4-BE49-F238E27FC236}">
                <a16:creationId xmlns:a16="http://schemas.microsoft.com/office/drawing/2014/main" id="{F5AE4E4F-9F4C-43ED-8299-9BD63B74E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742" y="5649686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4750147"/>
      </p:ext>
    </p:extLst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418C2-6999-F4B4-45D9-3EF5E05BD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Least Happy Countries: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2DFB0AE-A222-3C4E-5962-7B10A56662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0" b="5700"/>
          <a:stretch/>
        </p:blipFill>
        <p:spPr>
          <a:xfrm>
            <a:off x="715215" y="511293"/>
            <a:ext cx="5119528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C7B8AF-448D-61CF-01F0-598BD11827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94962" y="1984443"/>
            <a:ext cx="5458838" cy="41925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400" b="1"/>
              <a:t>Common Weaknesses: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200" b="1"/>
              <a:t>Low GDP per Capita: </a:t>
            </a:r>
            <a:r>
              <a:rPr lang="en-US" sz="1200"/>
              <a:t>Poor economic conditions and high levels of poverty.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200" b="1"/>
              <a:t>Weak Social Support: </a:t>
            </a:r>
            <a:r>
              <a:rPr lang="en-US" sz="1200"/>
              <a:t>Limited social services and support networks.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200" b="1"/>
              <a:t>Low Healthy Life Expectancy: </a:t>
            </a:r>
            <a:r>
              <a:rPr lang="en-US" sz="1200"/>
              <a:t>Poor healthcare systems and high mortality rates.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200" b="1"/>
              <a:t>Limited Freedom to Make Life Choices: </a:t>
            </a:r>
            <a:r>
              <a:rPr lang="en-US" sz="1200"/>
              <a:t>Restricted personal freedoms due to political instability and conflict.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200" b="1"/>
              <a:t>High Perceptions of Corruption: </a:t>
            </a:r>
            <a:r>
              <a:rPr lang="en-US" sz="1200"/>
              <a:t>Low trust in government and high levels of corruption.</a:t>
            </a:r>
          </a:p>
          <a:p>
            <a:r>
              <a:rPr lang="en-US" sz="1400" b="1"/>
              <a:t>Standout Negative Factors: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200" b="1"/>
              <a:t>South Sudan's </a:t>
            </a:r>
            <a:r>
              <a:rPr lang="en-US" sz="1200"/>
              <a:t>ongoing conflict and humanitarian crisis.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200" b="1"/>
              <a:t>Central African Republic</a:t>
            </a:r>
            <a:r>
              <a:rPr lang="en-US" sz="1200"/>
              <a:t>'s political instability and lack of infrastructure.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200" b="1"/>
              <a:t>Afghanistan</a:t>
            </a:r>
            <a:r>
              <a:rPr lang="en-US" sz="1200"/>
              <a:t>'s long-standing conflict and challenges in governance.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55855462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23A79-AAF8-AD86-D195-F03B70591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6.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58600-A28E-2E6C-F55C-D70709F33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251581"/>
            <a:ext cx="6906491" cy="628733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400" b="1" dirty="0"/>
              <a:t>Summary of Key Insights</a:t>
            </a:r>
          </a:p>
          <a:p>
            <a:pPr marL="0" indent="0">
              <a:buNone/>
            </a:pPr>
            <a:r>
              <a:rPr lang="en-US" sz="1200" b="1" dirty="0"/>
              <a:t>1. Economic Factors</a:t>
            </a:r>
          </a:p>
          <a:p>
            <a:r>
              <a:rPr lang="en-US" sz="1200" dirty="0"/>
              <a:t>Importance of GDP per Capita.</a:t>
            </a:r>
          </a:p>
          <a:p>
            <a:r>
              <a:rPr lang="en-US" sz="1200" dirty="0"/>
              <a:t>Strong correlation with happiness scores.</a:t>
            </a:r>
          </a:p>
          <a:p>
            <a:r>
              <a:rPr lang="en-US" sz="1200" dirty="0"/>
              <a:t>Economic stability and prosperity are significant contributors to a nation's overall happiness.</a:t>
            </a:r>
          </a:p>
          <a:p>
            <a:pPr marL="0" indent="0">
              <a:buNone/>
            </a:pPr>
            <a:r>
              <a:rPr lang="en-US" sz="1200" b="1" dirty="0"/>
              <a:t>2. Social Support</a:t>
            </a:r>
          </a:p>
          <a:p>
            <a:r>
              <a:rPr lang="en-US" sz="1200" dirty="0"/>
              <a:t>Critical role of social support systems.</a:t>
            </a:r>
          </a:p>
          <a:p>
            <a:r>
              <a:rPr lang="en-US" sz="1200" dirty="0"/>
              <a:t>Countries with robust social networks and community support tend to have higher happiness scores.</a:t>
            </a:r>
          </a:p>
          <a:p>
            <a:pPr marL="0" indent="0">
              <a:buNone/>
            </a:pPr>
            <a:r>
              <a:rPr lang="en-US" sz="1200" b="1" dirty="0"/>
              <a:t>3. Health and Well-being</a:t>
            </a:r>
          </a:p>
          <a:p>
            <a:r>
              <a:rPr lang="en-US" sz="1200" dirty="0"/>
              <a:t>Impact of healthy life expectancy.</a:t>
            </a:r>
          </a:p>
          <a:p>
            <a:r>
              <a:rPr lang="en-US" sz="1200" dirty="0"/>
              <a:t>Access to quality healthcare and a healthy lifestyle are pivotal for happiness.</a:t>
            </a:r>
          </a:p>
          <a:p>
            <a:pPr marL="0" indent="0">
              <a:buNone/>
            </a:pPr>
            <a:r>
              <a:rPr lang="en-US" sz="1200" b="1" dirty="0"/>
              <a:t>4. Freedom and Governance</a:t>
            </a:r>
          </a:p>
          <a:p>
            <a:r>
              <a:rPr lang="en-US" sz="1200" dirty="0"/>
              <a:t>Importance of freedom to make life choices.</a:t>
            </a:r>
          </a:p>
          <a:p>
            <a:r>
              <a:rPr lang="en-US" sz="1200" dirty="0"/>
              <a:t>Low perceptions of corruption.</a:t>
            </a:r>
          </a:p>
          <a:p>
            <a:r>
              <a:rPr lang="en-US" sz="1200" dirty="0"/>
              <a:t>Personal freedom and trust in institutions are vital for a happy society.</a:t>
            </a:r>
          </a:p>
          <a:p>
            <a:pPr marL="0" indent="0">
              <a:buNone/>
            </a:pPr>
            <a:r>
              <a:rPr lang="en-US" sz="1200" b="1" dirty="0"/>
              <a:t>5. Generosity and Community</a:t>
            </a:r>
          </a:p>
          <a:p>
            <a:r>
              <a:rPr lang="en-US" sz="1200" dirty="0"/>
              <a:t>Positive effects of generosity.</a:t>
            </a:r>
          </a:p>
          <a:p>
            <a:r>
              <a:rPr lang="en-US" sz="1200" dirty="0"/>
              <a:t>Societies that encourage acts of kindness and community support experience higher levels of happiness.</a:t>
            </a: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1473898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A46B99-4DBB-A7C3-7660-CCE661F98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798703"/>
            <a:ext cx="5221185" cy="3072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Q&amp;A Session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8D77A-FD18-846C-7238-72FB8A6FB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0148" y="3962792"/>
            <a:ext cx="5221185" cy="21021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Questions and Discussion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37B0326A-660D-F68B-9393-0EF3840DB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37520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1D7EC86-7CB9-431D-8AC3-8AAF0440B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4B9777F-B610-419B-9193-80306388F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!!Arc">
            <a:extLst>
              <a:ext uri="{FF2B5EF4-FFF2-40B4-BE49-F238E27FC236}">
                <a16:creationId xmlns:a16="http://schemas.microsoft.com/office/drawing/2014/main" id="{311F016A-A753-449B-9EA6-322199B71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1108520" y="775849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ABE367-4E93-C675-146C-C8766BE282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0742" y="1124988"/>
            <a:ext cx="4425962" cy="2387600"/>
          </a:xfrm>
        </p:spPr>
        <p:txBody>
          <a:bodyPr>
            <a:normAutofit/>
          </a:bodyPr>
          <a:lstStyle/>
          <a:p>
            <a:pPr algn="l"/>
            <a:r>
              <a:rPr lang="en-US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122DDF-A8DC-EDBE-38DF-017A0136BC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0742" y="3633691"/>
            <a:ext cx="4425962" cy="1655762"/>
          </a:xfrm>
        </p:spPr>
        <p:txBody>
          <a:bodyPr>
            <a:normAutofit/>
          </a:bodyPr>
          <a:lstStyle/>
          <a:p>
            <a:pPr algn="l"/>
            <a:r>
              <a:rPr lang="en-US" sz="1200" b="1" dirty="0"/>
              <a:t>Stay Connected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1" dirty="0"/>
              <a:t>Email: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3bdo3laa@gmail.com</a:t>
            </a:r>
            <a:endParaRPr lang="en-US" sz="1200" dirty="0">
              <a:solidFill>
                <a:srgbClr val="0070C0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1" dirty="0"/>
              <a:t>LinkedIn: </a:t>
            </a:r>
            <a:r>
              <a:rPr lang="en-US" sz="1200" b="0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www.linkedin.com/in/3bdo-3laa1</a:t>
            </a:r>
            <a:endParaRPr lang="en-US" sz="1200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F9A427-1522-7481-6152-BFA8FFCDDB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69" r="-1" b="22198"/>
          <a:stretch/>
        </p:blipFill>
        <p:spPr>
          <a:xfrm>
            <a:off x="5733768" y="-1"/>
            <a:ext cx="6458232" cy="6858001"/>
          </a:xfrm>
          <a:custGeom>
            <a:avLst/>
            <a:gdLst/>
            <a:ahLst/>
            <a:cxnLst/>
            <a:rect l="l" t="t" r="r" b="b"/>
            <a:pathLst>
              <a:path w="6458232" h="6858001">
                <a:moveTo>
                  <a:pt x="2209000" y="0"/>
                </a:moveTo>
                <a:lnTo>
                  <a:pt x="6458232" y="0"/>
                </a:lnTo>
                <a:lnTo>
                  <a:pt x="6458232" y="6858001"/>
                </a:lnTo>
                <a:lnTo>
                  <a:pt x="651045" y="6858001"/>
                </a:lnTo>
                <a:lnTo>
                  <a:pt x="635146" y="6830200"/>
                </a:lnTo>
                <a:cubicBezTo>
                  <a:pt x="230085" y="6080469"/>
                  <a:pt x="0" y="5221296"/>
                  <a:pt x="0" y="4308089"/>
                </a:cubicBezTo>
                <a:cubicBezTo>
                  <a:pt x="0" y="2572997"/>
                  <a:pt x="830606" y="1032965"/>
                  <a:pt x="2113832" y="68046"/>
                </a:cubicBezTo>
                <a:close/>
              </a:path>
            </a:pathLst>
          </a:custGeom>
        </p:spPr>
      </p:pic>
      <p:sp>
        <p:nvSpPr>
          <p:cNvPr id="32" name="!!Rectangle">
            <a:extLst>
              <a:ext uri="{FF2B5EF4-FFF2-40B4-BE49-F238E27FC236}">
                <a16:creationId xmlns:a16="http://schemas.microsoft.com/office/drawing/2014/main" id="{95106A28-883A-4993-BF9E-C403B81A8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94269" y="4274457"/>
            <a:ext cx="825256" cy="825256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!!Oval">
            <a:extLst>
              <a:ext uri="{FF2B5EF4-FFF2-40B4-BE49-F238E27FC236}">
                <a16:creationId xmlns:a16="http://schemas.microsoft.com/office/drawing/2014/main" id="{F5AE4E4F-9F4C-43ED-8299-9BD63B74E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742" y="5649686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016310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64A94-8E2A-25C7-99B4-FC27951ED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74133"/>
            <a:ext cx="3314398" cy="972457"/>
          </a:xfrm>
        </p:spPr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588ED3-65E4-7C71-0C64-38838F95F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765905"/>
            <a:ext cx="10515600" cy="432374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Dataset Description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Data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Factors Influencing Happiness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Case Studies</a:t>
            </a:r>
            <a:r>
              <a:rPr lang="en-US" sz="1800" dirty="0">
                <a:solidFill>
                  <a:schemeClr val="tx1"/>
                </a:solidFill>
              </a:rPr>
              <a:t>(comparing the most and the least happy countries)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Conclusion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Q&amp;A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329045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0718C-1E25-E566-A7C6-89E2F66B6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1.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D4B5E-7EE7-AB2A-9939-ACB386E679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/>
              <a:t>Overview of the Topic:</a:t>
            </a:r>
          </a:p>
          <a:p>
            <a:pPr marL="0" indent="0">
              <a:buNone/>
            </a:pPr>
            <a:r>
              <a:rPr lang="en-US" b="1" dirty="0"/>
              <a:t>Happiness Index:</a:t>
            </a:r>
          </a:p>
          <a:p>
            <a:pPr marL="0" indent="0">
              <a:buNone/>
            </a:pPr>
            <a:r>
              <a:rPr lang="en-US" dirty="0"/>
              <a:t>The Happiness Index,</a:t>
            </a:r>
          </a:p>
          <a:p>
            <a:pPr marL="0" indent="0">
              <a:buNone/>
            </a:pPr>
            <a:r>
              <a:rPr lang="en-US" dirty="0"/>
              <a:t>part of the World Happiness   Report by the UN, </a:t>
            </a:r>
          </a:p>
          <a:p>
            <a:pPr marL="0" indent="0">
              <a:buNone/>
            </a:pPr>
            <a:r>
              <a:rPr lang="en-US" dirty="0"/>
              <a:t>ranks countries based on their citizens' happiness levels, </a:t>
            </a:r>
          </a:p>
          <a:p>
            <a:pPr marL="0" indent="0">
              <a:buNone/>
            </a:pPr>
            <a:r>
              <a:rPr lang="en-US" dirty="0"/>
              <a:t>providing insights into global well-being.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A5D0CA-CADD-416D-8F18-D9FE80B925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444067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Key Factors Influencing Happiness: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GDP per capita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Social support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Healthy life expectancy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Freedom to make life choices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Generosity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Perceptions of corruption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516679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92FEB64-6EEA-4759-B4A4-BD2C1E66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008641-141F-5275-25D2-99D32F344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278" y="1233241"/>
            <a:ext cx="3240506" cy="40646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2. DATASET DESCRIPTION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DAD8D-01A1-C776-9A4C-DE8082A21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20879"/>
            <a:ext cx="5257799" cy="5637977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Source of the Dataset: </a:t>
            </a:r>
            <a:r>
              <a:rPr lang="en-US" sz="1600" dirty="0"/>
              <a:t>From Kaggle (</a:t>
            </a:r>
            <a:r>
              <a:rPr lang="en-US" sz="1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Time Period Covered: </a:t>
            </a:r>
            <a:r>
              <a:rPr lang="en-US" sz="1600" dirty="0"/>
              <a:t>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Variables Included: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b="1" dirty="0"/>
              <a:t>GDP per Capita: </a:t>
            </a:r>
            <a:r>
              <a:rPr lang="en-US" sz="1600" dirty="0"/>
              <a:t>Higher income levels generally correlate with higher happiness scores.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b="1" dirty="0"/>
              <a:t>Social Support: </a:t>
            </a:r>
            <a:r>
              <a:rPr lang="en-US" sz="1600" dirty="0"/>
              <a:t>Strong social networks and support systems enhance overall happiness.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b="1" dirty="0"/>
              <a:t>Healthy Life Expectancy: </a:t>
            </a:r>
            <a:r>
              <a:rPr lang="en-US" sz="1600" dirty="0"/>
              <a:t>Better health and longer life expectancy contribute significantly to happiness.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b="1" dirty="0"/>
              <a:t>Freedom to Make Life Choices: </a:t>
            </a:r>
            <a:r>
              <a:rPr lang="en-US" sz="1600" dirty="0"/>
              <a:t>The ability to make personal decisions without constraint boosts happiness.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b="1" dirty="0"/>
              <a:t>Generosity: </a:t>
            </a:r>
            <a:r>
              <a:rPr lang="en-US" sz="1600" dirty="0"/>
              <a:t>Acts of giving and helping others are linked with higher happiness.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b="1" dirty="0"/>
              <a:t>Perceptions of Corruption: </a:t>
            </a:r>
            <a:r>
              <a:rPr lang="en-US" sz="1600" dirty="0"/>
              <a:t>Lower levels of perceived corruption in government and institutions are associated with higher happiness scores</a:t>
            </a:r>
            <a:r>
              <a:rPr lang="en-US" sz="1300" dirty="0"/>
              <a:t>.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19786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B18304-6615-84FC-53F7-B6FA2D3CF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 DATA ANALYSIS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A598217-02BA-F23E-DAB5-5422FEE850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5393361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/>
              <a:t>Global Distribution of Happiness Score.</a:t>
            </a:r>
          </a:p>
          <a:p>
            <a:pPr marL="0"/>
            <a:endParaRPr lang="en-US" b="1" dirty="0"/>
          </a:p>
          <a:p>
            <a:r>
              <a:rPr lang="en-US" dirty="0"/>
              <a:t> </a:t>
            </a:r>
            <a:r>
              <a:rPr lang="en-US" b="1" dirty="0"/>
              <a:t>Score Continuous color scale:   </a:t>
            </a:r>
            <a:r>
              <a:rPr lang="en-US" dirty="0"/>
              <a:t>green for the happiest, </a:t>
            </a:r>
          </a:p>
          <a:p>
            <a:pPr marL="0" indent="0">
              <a:buNone/>
            </a:pPr>
            <a:r>
              <a:rPr lang="en-US" dirty="0"/>
              <a:t>   red for the least happy.</a:t>
            </a:r>
          </a:p>
        </p:txBody>
      </p:sp>
      <p:pic>
        <p:nvPicPr>
          <p:cNvPr id="7" name="Content Placeholder 6" descr="A map of the world&#10;&#10;Description automatically generated">
            <a:extLst>
              <a:ext uri="{FF2B5EF4-FFF2-40B4-BE49-F238E27FC236}">
                <a16:creationId xmlns:a16="http://schemas.microsoft.com/office/drawing/2014/main" id="{D896BF41-151E-3D7A-1099-BA90939E72D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5" r="8065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25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396081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FB1541-DBD1-C773-F50F-D420EAD66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954268"/>
            <a:ext cx="3981854" cy="22165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Correlation Analysis Between Variables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A graph of blue dots&#10;&#10;Description automatically generated with medium confidence">
            <a:extLst>
              <a:ext uri="{FF2B5EF4-FFF2-40B4-BE49-F238E27FC236}">
                <a16:creationId xmlns:a16="http://schemas.microsoft.com/office/drawing/2014/main" id="{2A7527B8-41E8-AB3D-2541-B6FA036DE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14" y="1055253"/>
            <a:ext cx="10872172" cy="2255974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CE0C27-E46E-8451-8EB8-E071E72A97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20055" y="4366480"/>
            <a:ext cx="6382966" cy="1804301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/>
              <a:t>Analysis of how different variables relate to each other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/>
              <a:t>Identification of strong positive and negative correlations</a:t>
            </a:r>
          </a:p>
        </p:txBody>
      </p:sp>
    </p:spTree>
    <p:extLst>
      <p:ext uri="{BB962C8B-B14F-4D97-AF65-F5344CB8AC3E}">
        <p14:creationId xmlns:p14="http://schemas.microsoft.com/office/powerpoint/2010/main" val="3532317287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A25EF-9C35-B1FB-DB1E-4E6A78FD6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998018"/>
            <a:ext cx="3981854" cy="22165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4. Factors Influencing Happiness</a:t>
            </a:r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 graph of blue dots">
            <a:extLst>
              <a:ext uri="{FF2B5EF4-FFF2-40B4-BE49-F238E27FC236}">
                <a16:creationId xmlns:a16="http://schemas.microsoft.com/office/drawing/2014/main" id="{FB581E69-6D15-BDF8-0A77-301DBF0A00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200" y="704504"/>
            <a:ext cx="7257599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4896B-81B9-EB20-04A4-C1426B3749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70835" y="3998019"/>
            <a:ext cx="6382966" cy="227215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b="1" dirty="0"/>
              <a:t>Correlation Matrix</a:t>
            </a:r>
          </a:p>
          <a:p>
            <a:pPr marL="0" indent="0">
              <a:buNone/>
            </a:pPr>
            <a:r>
              <a:rPr lang="en-US" dirty="0"/>
              <a:t>showing the highest correlations between key variables (GDP per Capita, Social Support, Healthy Life Expectancy) and happiness scores.</a:t>
            </a:r>
          </a:p>
          <a:p>
            <a:pPr marL="0" indent="0">
              <a:buNone/>
            </a:pPr>
            <a:r>
              <a:rPr lang="en-US" sz="1800" b="1" dirty="0"/>
              <a:t>Note: </a:t>
            </a:r>
            <a:r>
              <a:rPr lang="en-US" sz="1800" dirty="0"/>
              <a:t>There is a positive relationship between them</a:t>
            </a:r>
            <a:endParaRPr lang="en-US" sz="1800" b="1" dirty="0"/>
          </a:p>
          <a:p>
            <a:pPr marL="0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07637748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6657E7-D2B8-9CF8-254F-5CBB9B631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5. CASE STUDY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3D0108-6F1D-0D86-D2CB-0ED2A059B5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1825625"/>
            <a:ext cx="5393361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Comparing The Happiest 3 Countries </a:t>
            </a:r>
          </a:p>
          <a:p>
            <a:r>
              <a:rPr lang="en-US" sz="2000" dirty="0"/>
              <a:t>With The Least 3 Happy Countries…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Note: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Green color for the happiest,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Red for the least happy countries.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7A0717-C46E-A6AD-FAB6-75BDC9CFB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" r="17818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43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856333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418C2-6999-F4B4-45D9-3EF5E05BD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Happiest Countries: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 map of europe with different colored countries/regions&#10;&#10;Description automatically generated">
            <a:extLst>
              <a:ext uri="{FF2B5EF4-FFF2-40B4-BE49-F238E27FC236}">
                <a16:creationId xmlns:a16="http://schemas.microsoft.com/office/drawing/2014/main" id="{02DFB0AE-A222-3C4E-5962-7B10A56662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9" t="7899" r="44447" b="13116"/>
          <a:stretch/>
        </p:blipFill>
        <p:spPr>
          <a:xfrm>
            <a:off x="914145" y="511293"/>
            <a:ext cx="4355456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C7B8AF-448D-61CF-01F0-598BD11827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94962" y="1984442"/>
            <a:ext cx="5458838" cy="4314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/>
              <a:t>Common Strengths: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300" b="1" dirty="0"/>
              <a:t>High GDP per Capita: </a:t>
            </a:r>
            <a:r>
              <a:rPr lang="en-US" sz="1300" dirty="0"/>
              <a:t>Strong economic performance.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300" b="1" dirty="0"/>
              <a:t>Excellent Social Support: </a:t>
            </a:r>
            <a:r>
              <a:rPr lang="en-US" sz="1300" dirty="0"/>
              <a:t>Robust social welfare systems and strong community networks.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300" b="1" dirty="0"/>
              <a:t>High Healthy Life Expectancy: </a:t>
            </a:r>
            <a:r>
              <a:rPr lang="en-US" sz="1300" dirty="0"/>
              <a:t>Good healthcare systems and healthy lifestyles.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300" b="1" dirty="0"/>
              <a:t>Freedom to Make Life Choices: </a:t>
            </a:r>
            <a:r>
              <a:rPr lang="en-US" sz="1300" dirty="0"/>
              <a:t>High levels of personal freedom and autonomy.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300" b="1" dirty="0"/>
              <a:t>Low Perceptions of Corruption: </a:t>
            </a:r>
            <a:r>
              <a:rPr lang="en-US" sz="1300" dirty="0"/>
              <a:t>High trust in government and institutions.</a:t>
            </a:r>
          </a:p>
          <a:p>
            <a:r>
              <a:rPr lang="en-US" b="1" dirty="0"/>
              <a:t>Unique Factors: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300" b="1" dirty="0"/>
              <a:t>Finland</a:t>
            </a:r>
            <a:r>
              <a:rPr lang="en-US" sz="1300" dirty="0"/>
              <a:t>'s emphasis on education and work-life balance.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300" b="1" dirty="0"/>
              <a:t>Denmark</a:t>
            </a:r>
            <a:r>
              <a:rPr lang="en-US" sz="1300" dirty="0"/>
              <a:t>'s strong social equality and environmental consciousness.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300" b="1" dirty="0"/>
              <a:t>Norway</a:t>
            </a:r>
            <a:r>
              <a:rPr lang="en-US" sz="1300" dirty="0"/>
              <a:t>'s wealth from natural resources and extensive social safety nets.</a:t>
            </a:r>
          </a:p>
        </p:txBody>
      </p:sp>
    </p:spTree>
    <p:extLst>
      <p:ext uri="{BB962C8B-B14F-4D97-AF65-F5344CB8AC3E}">
        <p14:creationId xmlns:p14="http://schemas.microsoft.com/office/powerpoint/2010/main" val="1079585332"/>
      </p:ext>
    </p:extLst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Shapes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Festival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732</Words>
  <Application>Microsoft Office PowerPoint</Application>
  <PresentationFormat>Widescreen</PresentationFormat>
  <Paragraphs>103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-apple-system</vt:lpstr>
      <vt:lpstr>Aptos</vt:lpstr>
      <vt:lpstr>Arial</vt:lpstr>
      <vt:lpstr>Calibri</vt:lpstr>
      <vt:lpstr>Century Gothic</vt:lpstr>
      <vt:lpstr>ShapesVTI</vt:lpstr>
      <vt:lpstr>Exploring Global Happiness</vt:lpstr>
      <vt:lpstr>AGENDA</vt:lpstr>
      <vt:lpstr>1. INTRODUCTION</vt:lpstr>
      <vt:lpstr>2. DATASET DESCRIPTION</vt:lpstr>
      <vt:lpstr>3. DATA ANALYSIS</vt:lpstr>
      <vt:lpstr>Correlation Analysis Between Variables</vt:lpstr>
      <vt:lpstr>4. Factors Influencing Happiness</vt:lpstr>
      <vt:lpstr>5. CASE STUDY</vt:lpstr>
      <vt:lpstr>The Happiest Countries:</vt:lpstr>
      <vt:lpstr>The Least Happy Countries:</vt:lpstr>
      <vt:lpstr>6. Conclusion</vt:lpstr>
      <vt:lpstr>Q&amp;A Session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عبد الرحمن علاء عبد المجيد عيد عبد المجيد</dc:creator>
  <cp:lastModifiedBy>عبد الرحمن علاء عبد المجيد عيد عبد المجيد</cp:lastModifiedBy>
  <cp:revision>2</cp:revision>
  <dcterms:created xsi:type="dcterms:W3CDTF">2024-06-28T12:02:17Z</dcterms:created>
  <dcterms:modified xsi:type="dcterms:W3CDTF">2024-06-28T19:07:53Z</dcterms:modified>
</cp:coreProperties>
</file>